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10.png" ContentType="image/png"/>
  <Override PartName="/ppt/media/image9.jpeg" ContentType="image/jpeg"/>
  <Override PartName="/ppt/media/media7.mp4" ContentType="video/mp4"/>
  <Override PartName="/ppt/media/image2.jpeg" ContentType="image/jpeg"/>
  <Override PartName="/ppt/media/image8.png" ContentType="image/png"/>
  <Override PartName="/ppt/media/image1.jpeg" ContentType="image/jpeg"/>
  <Override PartName="/ppt/media/image3.jpeg" ContentType="image/jpeg"/>
  <Override PartName="/ppt/media/image4.png" ContentType="image/png"/>
  <Override PartName="/ppt/media/image5.jpeg" ContentType="image/jpeg"/>
  <Override PartName="/ppt/media/image6.jpeg" ContentType="image/jpeg"/>
  <Override PartName="/ppt/slideMasters/_rels/slideMaster7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_rels/slideLayout8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
</Relationships>
</file>

<file path=ppt/media/image1.jpeg>
</file>

<file path=ppt/media/image10.png>
</file>

<file path=ppt/media/image2.jpeg>
</file>

<file path=ppt/media/image3.jpeg>
</file>

<file path=ppt/media/image4.png>
</file>

<file path=ppt/media/image5.jpeg>
</file>

<file path=ppt/media/image6.jpeg>
</file>

<file path=ppt/media/image8.png>
</file>

<file path=ppt/media/image9.jpeg>
</file>

<file path=ppt/media/media7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7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3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4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9360">
            <a:noFill/>
          </a:ln>
        </p:spPr>
      </p:pic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Arial"/>
                <a:ea typeface="SimSun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38120" cy="4952520"/>
          </a:xfrm>
          <a:prstGeom prst="rect">
            <a:avLst/>
          </a:prstGeom>
        </p:spPr>
        <p:txBody>
          <a:bodyPr lIns="90000" rIns="90000" tIns="45000" bIns="45000"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SimSun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SimSun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SimSun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tarSymbo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SimSun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648320" y="1174680"/>
            <a:ext cx="4038120" cy="4952520"/>
          </a:xfrm>
          <a:prstGeom prst="rect">
            <a:avLst/>
          </a:prstGeom>
        </p:spPr>
        <p:txBody>
          <a:bodyPr lIns="90000" rIns="90000" tIns="45000" bIns="45000"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SimSun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SimSun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SimSun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tarSymbo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SimSun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dt"/>
          </p:nvPr>
        </p:nvSpPr>
        <p:spPr>
          <a:xfrm>
            <a:off x="457200" y="6245280"/>
            <a:ext cx="2133360" cy="475920"/>
          </a:xfrm>
          <a:prstGeom prst="rect">
            <a:avLst/>
          </a:prstGeom>
        </p:spPr>
        <p:txBody>
          <a:bodyPr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 type="ftr"/>
          </p:nvPr>
        </p:nvSpPr>
        <p:spPr>
          <a:xfrm>
            <a:off x="3124080" y="6245280"/>
            <a:ext cx="2895120" cy="475920"/>
          </a:xfrm>
          <a:prstGeom prst="rect">
            <a:avLst/>
          </a:prstGeom>
        </p:spPr>
        <p:txBody>
          <a:bodyPr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96" name="PlaceHolder 6"/>
          <p:cNvSpPr>
            <a:spLocks noGrp="1"/>
          </p:cNvSpPr>
          <p:nvPr>
            <p:ph type="sldNum"/>
          </p:nvPr>
        </p:nvSpPr>
        <p:spPr>
          <a:xfrm>
            <a:off x="6553080" y="6245280"/>
            <a:ext cx="2133360" cy="475920"/>
          </a:xfrm>
          <a:prstGeom prst="rect">
            <a:avLst/>
          </a:prstGeom>
        </p:spPr>
        <p:txBody>
          <a:bodyPr/>
          <a:p>
            <a:endParaRPr b="0" lang="en-IN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Picture 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9360">
            <a:noFill/>
          </a:ln>
        </p:spPr>
      </p:pic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Arial"/>
                <a:ea typeface="SimSun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90000" rIns="90000" tIns="45000" bIns="45000"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SimSun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SimSun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SimSun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tarSymbo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SimSun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dt"/>
          </p:nvPr>
        </p:nvSpPr>
        <p:spPr>
          <a:xfrm>
            <a:off x="457200" y="6245280"/>
            <a:ext cx="2133360" cy="475920"/>
          </a:xfrm>
          <a:prstGeom prst="rect">
            <a:avLst/>
          </a:prstGeom>
        </p:spPr>
        <p:txBody>
          <a:bodyPr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ftr"/>
          </p:nvPr>
        </p:nvSpPr>
        <p:spPr>
          <a:xfrm>
            <a:off x="3124080" y="6245280"/>
            <a:ext cx="2895120" cy="475920"/>
          </a:xfrm>
          <a:prstGeom prst="rect">
            <a:avLst/>
          </a:prstGeom>
        </p:spPr>
        <p:txBody>
          <a:bodyPr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 type="sldNum"/>
          </p:nvPr>
        </p:nvSpPr>
        <p:spPr>
          <a:xfrm>
            <a:off x="6553080" y="6245280"/>
            <a:ext cx="2133360" cy="475920"/>
          </a:xfrm>
          <a:prstGeom prst="rect">
            <a:avLst/>
          </a:prstGeom>
        </p:spPr>
        <p:txBody>
          <a:bodyPr/>
          <a:p>
            <a:endParaRPr b="0" lang="en-IN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6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Speed_bump" TargetMode="External"/><Relationship Id="rId2" Type="http://schemas.openxmlformats.org/officeDocument/2006/relationships/video" Target="../media/media7.mp4"/><Relationship Id="rId3" Type="http://schemas.microsoft.com/office/2007/relationships/media" Target="../media/media7.mp4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6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7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7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Traffic_calming" TargetMode="External"/><Relationship Id="rId2" Type="http://schemas.openxmlformats.org/officeDocument/2006/relationships/hyperlink" Target="https://en.wikipedia.org/wiki/Traffic_calming" TargetMode="External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6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6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6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-720" y="3168000"/>
            <a:ext cx="7848360" cy="143280"/>
          </a:xfrm>
          <a:prstGeom prst="rect">
            <a:avLst/>
          </a:prstGeom>
          <a:noFill/>
          <a:ln w="9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2"/>
          <p:cNvSpPr/>
          <p:nvPr/>
        </p:nvSpPr>
        <p:spPr>
          <a:xfrm>
            <a:off x="685800" y="2130480"/>
            <a:ext cx="7770960" cy="146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IN" sz="4800" spc="-1" strike="noStrike">
                <a:solidFill>
                  <a:srgbClr val="000000"/>
                </a:solidFill>
                <a:latin typeface="Calibri"/>
                <a:ea typeface="Calibri"/>
              </a:rPr>
              <a:t>SSB: Smart Speed Breaker</a:t>
            </a:r>
            <a:endParaRPr b="0" lang="en-IN" sz="4800" spc="-1" strike="noStrike">
              <a:latin typeface="Arial"/>
            </a:endParaRPr>
          </a:p>
        </p:txBody>
      </p:sp>
      <p:sp>
        <p:nvSpPr>
          <p:cNvPr id="277" name="CustomShape 3"/>
          <p:cNvSpPr/>
          <p:nvPr/>
        </p:nvSpPr>
        <p:spPr>
          <a:xfrm>
            <a:off x="1371600" y="3886200"/>
            <a:ext cx="6399360" cy="175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   </a:t>
            </a: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Team members:                                                                           Guide : Mima Manual  </a:t>
            </a:r>
            <a:endParaRPr b="0" lang="en-IN" sz="144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   </a:t>
            </a: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Abhay P A</a:t>
            </a:r>
            <a:endParaRPr b="0" lang="en-IN" sz="144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   </a:t>
            </a: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Akshay K N</a:t>
            </a:r>
            <a:endParaRPr b="0" lang="en-IN" sz="144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   </a:t>
            </a: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Jishnu N V</a:t>
            </a:r>
            <a:endParaRPr b="0" lang="en-IN" sz="144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   </a:t>
            </a:r>
            <a:r>
              <a:rPr b="0" lang="en-IN" sz="1440" spc="-1" strike="noStrike">
                <a:solidFill>
                  <a:srgbClr val="000000"/>
                </a:solidFill>
                <a:latin typeface="Calibri"/>
                <a:ea typeface="Calibri"/>
              </a:rPr>
              <a:t>Yaswanth P S</a:t>
            </a:r>
            <a:endParaRPr b="0" lang="en-IN" sz="144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IN" sz="144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IN" sz="1440" spc="-1" strike="noStrike">
              <a:latin typeface="Arial"/>
            </a:endParaRPr>
          </a:p>
        </p:txBody>
      </p:sp>
      <p:sp>
        <p:nvSpPr>
          <p:cNvPr id="278" name="CustomShape 4"/>
          <p:cNvSpPr/>
          <p:nvPr/>
        </p:nvSpPr>
        <p:spPr>
          <a:xfrm>
            <a:off x="-36000" y="72000"/>
            <a:ext cx="7955280" cy="86328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5"/>
          <p:cNvSpPr/>
          <p:nvPr/>
        </p:nvSpPr>
        <p:spPr>
          <a:xfrm>
            <a:off x="-1080" y="3168000"/>
            <a:ext cx="7848720" cy="143640"/>
          </a:xfrm>
          <a:prstGeom prst="rect">
            <a:avLst/>
          </a:pr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Arial"/>
                <a:ea typeface="SimSun"/>
              </a:rPr>
              <a:t>Pros and Cons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TextShape 2"/>
          <p:cNvSpPr txBox="1"/>
          <p:nvPr/>
        </p:nvSpPr>
        <p:spPr>
          <a:xfrm>
            <a:off x="457200" y="1174680"/>
            <a:ext cx="4038120" cy="4952520"/>
          </a:xfrm>
          <a:prstGeom prst="rect">
            <a:avLst/>
          </a:prstGeom>
          <a:noFill/>
          <a:ln w="9360"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Pros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Applicable to 2 way streets.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Relatively easy to maintaine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TextShape 3"/>
          <p:cNvSpPr txBox="1"/>
          <p:nvPr/>
        </p:nvSpPr>
        <p:spPr>
          <a:xfrm>
            <a:off x="4648320" y="1174680"/>
            <a:ext cx="4038120" cy="4952520"/>
          </a:xfrm>
          <a:prstGeom prst="rect">
            <a:avLst/>
          </a:prstGeom>
          <a:noFill/>
          <a:ln w="9360">
            <a:noFill/>
          </a:ln>
        </p:spPr>
        <p:txBody>
          <a:bodyPr/>
          <a:p>
            <a:pPr marL="343080" indent="-139320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Cons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Speed tables should not be applied on streets wider than 50 feet.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Comparitively costly than speed bumps.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wipe dir="l"/>
  </p:transition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SimSun"/>
              </a:rPr>
              <a:t>SPEED CUSHION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TextShape 2"/>
          <p:cNvSpPr txBox="1"/>
          <p:nvPr/>
        </p:nvSpPr>
        <p:spPr>
          <a:xfrm>
            <a:off x="457200" y="1174680"/>
            <a:ext cx="403812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>
            <a:normAutofit/>
          </a:bodyPr>
          <a:p>
            <a:pPr algn="just">
              <a:lnSpc>
                <a:spcPct val="100000"/>
              </a:lnSpc>
              <a:spcBef>
                <a:spcPts val="479"/>
              </a:spcBef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A speed cushion is a short, raised, rounded device, normally in the centre of a road lane.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Designed to be slightly wider than a car, so car drivers need to slow down.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Buses are wider than cars, so they can drive over speed cushions without passengers feeling anything.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7" name="Content Placeholder 3" descr=""/>
          <p:cNvPicPr/>
          <p:nvPr/>
        </p:nvPicPr>
        <p:blipFill>
          <a:blip r:embed="rId1"/>
          <a:stretch/>
        </p:blipFill>
        <p:spPr>
          <a:xfrm>
            <a:off x="4648320" y="2449080"/>
            <a:ext cx="4038120" cy="2403000"/>
          </a:xfrm>
          <a:prstGeom prst="rect">
            <a:avLst/>
          </a:prstGeom>
          <a:ln w="9360">
            <a:noFill/>
          </a:ln>
        </p:spPr>
      </p:pic>
    </p:spTree>
  </p:cSld>
  <p:transition spd="slow">
    <p:wipe dir="l"/>
  </p:transition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TextShape 1"/>
          <p:cNvSpPr txBox="1"/>
          <p:nvPr/>
        </p:nvSpPr>
        <p:spPr>
          <a:xfrm>
            <a:off x="457200" y="118080"/>
            <a:ext cx="8229240" cy="8557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SimSun"/>
              </a:rPr>
              <a:t>Pros</a:t>
            </a:r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TextShape 2"/>
          <p:cNvSpPr txBox="1"/>
          <p:nvPr/>
        </p:nvSpPr>
        <p:spPr>
          <a:xfrm>
            <a:off x="457200" y="1174680"/>
            <a:ext cx="822924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Buses don't need to slow down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More effective than horizontal treatments at reducing speed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Emergency vehicles can travel drive more quickly over cushions than speed humps or tables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Can be avoided by cyclists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Drainage should not be affected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wipe dir="l"/>
  </p:transition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Times New Roman"/>
              </a:rPr>
              <a:t>Cons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TextShape 2"/>
          <p:cNvSpPr txBox="1"/>
          <p:nvPr/>
        </p:nvSpPr>
        <p:spPr>
          <a:xfrm>
            <a:off x="457200" y="1171800"/>
            <a:ext cx="8229240" cy="4952520"/>
          </a:xfrm>
          <a:prstGeom prst="rect">
            <a:avLst/>
          </a:prstGeom>
          <a:noFill/>
          <a:ln w="9360">
            <a:noFill/>
          </a:ln>
        </p:spPr>
        <p:txBody>
          <a:bodyPr/>
          <a:p>
            <a:pPr algn="just"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57200" algn="just">
              <a:lnSpc>
                <a:spcPct val="100000"/>
              </a:lnSpc>
              <a:spcBef>
                <a:spcPts val="479"/>
              </a:spcBef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Cars drive considerably faster over speed cushions than speed humps or speed tables.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 algn="just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Bus companies and emergency services may oppose wider speed cushions (e.g. 1.7m wide) which are proven to be more effective at slowing down cars.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 algn="just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Some traffic is likely to transfer onto alternative routes, potentially causing a problem somewhere 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algn="just"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wipe dir="l"/>
  </p:transition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Times New Roman"/>
              </a:rPr>
              <a:t>ACTIBUMP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TextShape 2"/>
          <p:cNvSpPr txBox="1"/>
          <p:nvPr/>
        </p:nvSpPr>
        <p:spPr>
          <a:xfrm>
            <a:off x="5799960" y="1365480"/>
            <a:ext cx="3129120" cy="4952520"/>
          </a:xfrm>
          <a:prstGeom prst="rect">
            <a:avLst/>
          </a:prstGeom>
          <a:noFill/>
          <a:ln w="9360">
            <a:noFill/>
          </a:ln>
        </p:spPr>
        <p:txBody>
          <a:bodyPr/>
          <a:p>
            <a:pPr marL="343080" indent="-190080"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Actibump is a traffic safety system where speeding vehicles activate an inverted </a:t>
            </a:r>
            <a:r>
              <a:rPr b="0" lang="en-US" sz="2400" spc="-1" strike="noStrike" u="sng">
                <a:solidFill>
                  <a:srgbClr val="cc3300"/>
                </a:solidFill>
                <a:uFillTx/>
                <a:latin typeface="Times New Roman"/>
                <a:ea typeface="Times New Roman"/>
                <a:hlinkClick r:id="rId1"/>
              </a:rPr>
              <a:t>speed bump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integrated into the road surface.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190080"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4" name="Picture 1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</p:blipFill>
        <p:spPr>
          <a:xfrm>
            <a:off x="198000" y="984240"/>
            <a:ext cx="5394240" cy="5714640"/>
          </a:xfrm>
          <a:prstGeom prst="rect">
            <a:avLst/>
          </a:prstGeom>
          <a:ln>
            <a:noFill/>
          </a:ln>
        </p:spPr>
      </p:pic>
    </p:spTree>
  </p:cSld>
  <p:transition spd="slow">
    <p:wipe dir="l"/>
  </p:transition>
  <p:timing>
    <p:tnLst>
      <p:par>
        <p:cTn id="27" dur="indefinite" restart="never" nodeType="tmRoot">
          <p:childTnLst>
            <p:seq>
              <p:cTn id="28" restart="whenNotActive" nodeType="interactiveSeq" fill="hold"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3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3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Times New Roman"/>
              </a:rPr>
              <a:t>Pros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TextShape 2"/>
          <p:cNvSpPr txBox="1"/>
          <p:nvPr/>
        </p:nvSpPr>
        <p:spPr>
          <a:xfrm>
            <a:off x="457200" y="1819800"/>
            <a:ext cx="8229240" cy="4156200"/>
          </a:xfrm>
          <a:prstGeom prst="rect">
            <a:avLst/>
          </a:prstGeom>
          <a:noFill/>
          <a:ln w="9360">
            <a:noFill/>
          </a:ln>
        </p:spPr>
        <p:txBody>
          <a:bodyPr/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Automated system.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Only vehicles travelling above speed limit has to slow down.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Doesn't affect slow vehicles, lower count of deceleration.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Make people follow rules unconsciously.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wipe dir="l"/>
  </p:transition>
  <p:timing>
    <p:tnLst>
      <p:par>
        <p:cTn id="34" dur="indefinite" restart="never" nodeType="tmRoot">
          <p:childTnLst>
            <p:seq>
              <p:cTn id="3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Arial"/>
                <a:ea typeface="SimSun"/>
              </a:rPr>
              <a:t>Cons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TextShape 2"/>
          <p:cNvSpPr txBox="1"/>
          <p:nvPr/>
        </p:nvSpPr>
        <p:spPr>
          <a:xfrm>
            <a:off x="457200" y="1746720"/>
            <a:ext cx="3908160" cy="3965400"/>
          </a:xfrm>
          <a:prstGeom prst="rect">
            <a:avLst/>
          </a:prstGeom>
          <a:noFill/>
          <a:ln w="9360">
            <a:noFill/>
          </a:ln>
        </p:spPr>
        <p:txBody>
          <a:bodyPr/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Higher initial cost.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No consideration for emergency vehicles.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Comparitively difficult to maintain.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Applicable only to oneway roads.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Two wheelers could easly pass over this.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9" name="Google Shape;2076;p7" descr=""/>
          <p:cNvPicPr/>
          <p:nvPr/>
        </p:nvPicPr>
        <p:blipFill>
          <a:blip r:embed="rId1"/>
          <a:stretch/>
        </p:blipFill>
        <p:spPr>
          <a:xfrm>
            <a:off x="4572000" y="1746720"/>
            <a:ext cx="4038120" cy="3808440"/>
          </a:xfrm>
          <a:prstGeom prst="rect">
            <a:avLst/>
          </a:prstGeom>
          <a:ln>
            <a:noFill/>
          </a:ln>
        </p:spPr>
      </p:pic>
    </p:spTree>
  </p:cSld>
  <p:transition spd="slow">
    <p:wipe dir="l"/>
  </p:transition>
  <p:timing>
    <p:tnLst>
      <p:par>
        <p:cTn id="36" dur="indefinite" restart="never" nodeType="tmRoot">
          <p:childTnLst>
            <p:seq>
              <p:cTn id="3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Design Phase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21" name="CustomShape 2"/>
          <p:cNvSpPr/>
          <p:nvPr/>
        </p:nvSpPr>
        <p:spPr>
          <a:xfrm>
            <a:off x="457200" y="1816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Problem statement: </a:t>
            </a: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Controlling traffic  without affecting vehicles within the speed limit or emergency vehicles.</a:t>
            </a:r>
            <a:endParaRPr b="0" lang="en-IN" sz="2600" spc="-1" strike="noStrike">
              <a:latin typeface="Arial"/>
            </a:endParaRPr>
          </a:p>
          <a:p>
            <a:pPr marL="343080" indent="-341640" algn="just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SSB is an intelligent speed controlling system which is activated only for speeding vehicles,</a:t>
            </a:r>
            <a:endParaRPr b="0" lang="en-IN" sz="2600" spc="-1" strike="noStrike">
              <a:latin typeface="Arial"/>
            </a:endParaRPr>
          </a:p>
          <a:p>
            <a:pPr marL="343080" indent="-341640" algn="just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it will not affect slower vehicles or emergency vehicles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22" name="CustomShape 3"/>
          <p:cNvSpPr/>
          <p:nvPr/>
        </p:nvSpPr>
        <p:spPr>
          <a:xfrm>
            <a:off x="6336360" y="599436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8" dur="indefinite" restart="never" nodeType="tmRoot">
          <p:childTnLst>
            <p:seq>
              <p:cTn id="3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Project Objective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Automatic activating speed hump based on speed of vehicles approaching to control the traffic.</a:t>
            </a:r>
            <a:endParaRPr b="0" lang="en-IN" sz="2600" spc="-1" strike="noStrike">
              <a:latin typeface="Arial"/>
            </a:endParaRPr>
          </a:p>
          <a:p>
            <a:pPr marL="343080" indent="-341640" algn="just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Emergency vehicle detection and avoiding them from speed humps. This help to reduce time consumption and will be life saving.</a:t>
            </a:r>
            <a:endParaRPr b="0" lang="en-IN" sz="2600" spc="-1" strike="noStrike">
              <a:latin typeface="Arial"/>
            </a:endParaRPr>
          </a:p>
          <a:p>
            <a:pPr marL="343080" indent="-341640" algn="just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To make a proper notification system and avoid accidents. 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6336720" y="599472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0" dur="indefinite" restart="never" nodeType="tmRoot">
          <p:childTnLst>
            <p:seq>
              <p:cTn id="4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CustomShape 1"/>
          <p:cNvSpPr/>
          <p:nvPr/>
        </p:nvSpPr>
        <p:spPr>
          <a:xfrm>
            <a:off x="457200" y="129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High level design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31" name="CustomShape 2"/>
          <p:cNvSpPr/>
          <p:nvPr/>
        </p:nvSpPr>
        <p:spPr>
          <a:xfrm>
            <a:off x="457200" y="1296000"/>
            <a:ext cx="8228520" cy="503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Block diagram</a:t>
            </a:r>
            <a:br/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32" name="CustomShape 3"/>
          <p:cNvSpPr/>
          <p:nvPr/>
        </p:nvSpPr>
        <p:spPr>
          <a:xfrm>
            <a:off x="864000" y="3564000"/>
            <a:ext cx="1943280" cy="93528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Sensor </a:t>
            </a:r>
            <a:endParaRPr b="0" lang="en-IN" sz="2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module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33" name="CustomShape 4"/>
          <p:cNvSpPr/>
          <p:nvPr/>
        </p:nvSpPr>
        <p:spPr>
          <a:xfrm>
            <a:off x="6336000" y="3564000"/>
            <a:ext cx="2231280" cy="86328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Notification </a:t>
            </a:r>
            <a:endParaRPr b="0" lang="en-IN" sz="2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module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34" name="CustomShape 5"/>
          <p:cNvSpPr/>
          <p:nvPr/>
        </p:nvSpPr>
        <p:spPr>
          <a:xfrm>
            <a:off x="3384000" y="2016000"/>
            <a:ext cx="2303280" cy="410328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SSB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35" name="CustomShape 6"/>
          <p:cNvSpPr/>
          <p:nvPr/>
        </p:nvSpPr>
        <p:spPr>
          <a:xfrm>
            <a:off x="3600000" y="2304000"/>
            <a:ext cx="1871280" cy="115128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Arduino </a:t>
            </a:r>
            <a:endParaRPr b="0" lang="en-IN" sz="2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module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36" name="CustomShape 7"/>
          <p:cNvSpPr/>
          <p:nvPr/>
        </p:nvSpPr>
        <p:spPr>
          <a:xfrm>
            <a:off x="3600000" y="4716000"/>
            <a:ext cx="1871280" cy="111528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Mechanical </a:t>
            </a:r>
            <a:endParaRPr b="0" lang="en-IN" sz="2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module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37" name="CustomShape 8"/>
          <p:cNvSpPr/>
          <p:nvPr/>
        </p:nvSpPr>
        <p:spPr>
          <a:xfrm>
            <a:off x="2808000" y="4032000"/>
            <a:ext cx="5752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CustomShape 9"/>
          <p:cNvSpPr/>
          <p:nvPr/>
        </p:nvSpPr>
        <p:spPr>
          <a:xfrm>
            <a:off x="5472000" y="2952000"/>
            <a:ext cx="863280" cy="863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9" name="CustomShape 10"/>
          <p:cNvSpPr/>
          <p:nvPr/>
        </p:nvSpPr>
        <p:spPr>
          <a:xfrm>
            <a:off x="4968000" y="3456000"/>
            <a:ext cx="360" cy="1259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11"/>
          <p:cNvSpPr/>
          <p:nvPr/>
        </p:nvSpPr>
        <p:spPr>
          <a:xfrm>
            <a:off x="6336720" y="599472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12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13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2" dur="indefinite" restart="never" nodeType="tmRoot">
          <p:childTnLst>
            <p:seq>
              <p:cTn id="4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Contents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457200" y="1604520"/>
            <a:ext cx="82285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8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Introduction</a:t>
            </a:r>
            <a:endParaRPr b="0" lang="en-IN" sz="2500" spc="-1" strike="noStrike">
              <a:latin typeface="Arial"/>
            </a:endParaRPr>
          </a:p>
          <a:p>
            <a:pPr marL="432000" indent="-323280">
              <a:lnSpc>
                <a:spcPct val="8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Design Phase</a:t>
            </a:r>
            <a:endParaRPr b="0" lang="en-IN" sz="2500" spc="-1" strike="noStrike">
              <a:latin typeface="Arial"/>
            </a:endParaRPr>
          </a:p>
          <a:p>
            <a:pPr marL="432000" indent="-323280">
              <a:lnSpc>
                <a:spcPct val="8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Project Objective</a:t>
            </a:r>
            <a:endParaRPr b="0" lang="en-IN" sz="2500" spc="-1" strike="noStrike">
              <a:latin typeface="Arial"/>
            </a:endParaRPr>
          </a:p>
          <a:p>
            <a:pPr marL="432000" indent="-323280">
              <a:lnSpc>
                <a:spcPct val="8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High Level Design</a:t>
            </a:r>
            <a:endParaRPr b="0" lang="en-IN" sz="2500" spc="-1" strike="noStrike">
              <a:latin typeface="Arial"/>
            </a:endParaRPr>
          </a:p>
          <a:p>
            <a:pPr marL="432000" indent="-323280">
              <a:lnSpc>
                <a:spcPct val="8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Use Case Diagram</a:t>
            </a:r>
            <a:endParaRPr b="0" lang="en-IN" sz="2500" spc="-1" strike="noStrike">
              <a:latin typeface="Arial"/>
            </a:endParaRPr>
          </a:p>
          <a:p>
            <a:pPr marL="432000" indent="-323280">
              <a:lnSpc>
                <a:spcPct val="8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Use Case Specification</a:t>
            </a:r>
            <a:endParaRPr b="0" lang="en-IN" sz="2500" spc="-1" strike="noStrike">
              <a:latin typeface="Arial"/>
            </a:endParaRPr>
          </a:p>
          <a:p>
            <a:pPr marL="432000" indent="-323280">
              <a:lnSpc>
                <a:spcPct val="8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Conclusion</a:t>
            </a:r>
            <a:endParaRPr b="0" lang="en-IN" sz="2500" spc="-1" strike="noStrike">
              <a:latin typeface="Arial"/>
            </a:endParaRPr>
          </a:p>
          <a:p>
            <a:pPr marL="432000" indent="-323280">
              <a:lnSpc>
                <a:spcPct val="8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References</a:t>
            </a:r>
            <a:endParaRPr b="0" lang="en-IN" sz="2500" spc="-1" strike="noStrike">
              <a:latin typeface="Arial"/>
            </a:endParaRPr>
          </a:p>
        </p:txBody>
      </p:sp>
      <p:sp>
        <p:nvSpPr>
          <p:cNvPr id="282" name="CustomShape 3"/>
          <p:cNvSpPr/>
          <p:nvPr/>
        </p:nvSpPr>
        <p:spPr>
          <a:xfrm>
            <a:off x="6336720" y="599472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High level design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44" name="CustomShape 2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SSB mainly consists of four modules</a:t>
            </a:r>
            <a:endParaRPr b="0" lang="en-IN" sz="26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Sensory module</a:t>
            </a:r>
            <a:endParaRPr b="0" lang="en-IN" sz="26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Arduino module</a:t>
            </a:r>
            <a:endParaRPr b="0" lang="en-IN" sz="26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Notification module</a:t>
            </a:r>
            <a:endParaRPr b="0" lang="en-IN" sz="26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Mechanical module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45" name="CustomShape 3"/>
          <p:cNvSpPr/>
          <p:nvPr/>
        </p:nvSpPr>
        <p:spPr>
          <a:xfrm>
            <a:off x="6337080" y="599508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4" dur="indefinite" restart="never" nodeType="tmRoot">
          <p:childTnLst>
            <p:seq>
              <p:cTn id="4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Sensor module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Sensory module mainly consists of two types of sensors:</a:t>
            </a:r>
            <a:endParaRPr b="0" lang="en-IN" sz="2600" spc="-1" strike="noStrike">
              <a:latin typeface="Arial"/>
            </a:endParaRPr>
          </a:p>
          <a:p>
            <a:pPr marL="343080" indent="-341640" algn="just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Camera : To capture images of vehicles for emergency vehicle detection.</a:t>
            </a:r>
            <a:endParaRPr b="0" lang="en-IN" sz="2600" spc="-1" strike="noStrike">
              <a:latin typeface="Arial"/>
            </a:endParaRPr>
          </a:p>
          <a:p>
            <a:pPr marL="343080" indent="-341640" algn="just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Ultra sonic sensor : To detect the speed of vehicles for speed detection 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6337080" y="599508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6" dur="indefinite" restart="never" nodeType="tmRoot">
          <p:childTnLst>
            <p:seq>
              <p:cTn id="4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421200" y="22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Arduino module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457200" y="124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Arduino module accepts the data from the sensory module.</a:t>
            </a:r>
            <a:endParaRPr b="0" lang="en-IN" sz="2600" spc="-1" strike="noStrike">
              <a:latin typeface="Arial"/>
            </a:endParaRPr>
          </a:p>
          <a:p>
            <a:pPr marL="432000" indent="-32292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It compares the value with the ideal value and send signals to notification module as well as mechanical module to activate them.</a:t>
            </a:r>
            <a:endParaRPr b="0" lang="en-IN" sz="2600" spc="-1" strike="noStrike">
              <a:latin typeface="Arial"/>
            </a:endParaRPr>
          </a:p>
          <a:p>
            <a:pPr marL="432000" indent="-32292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Checks whether the speed is above the speed limit, if so activate SSB</a:t>
            </a:r>
            <a:endParaRPr b="0" lang="en-IN" sz="2600" spc="-1" strike="noStrike">
              <a:latin typeface="Arial"/>
            </a:endParaRPr>
          </a:p>
          <a:p>
            <a:pPr marL="432000" indent="-32292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Compares the image of vehicles to detect the incoming emergency vehicles and to deactivate SSB for smooth travel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55" name="CustomShape 3"/>
          <p:cNvSpPr/>
          <p:nvPr/>
        </p:nvSpPr>
        <p:spPr>
          <a:xfrm>
            <a:off x="6336000" y="59940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8" dur="indefinite" restart="never" nodeType="tmRoot">
          <p:childTnLst>
            <p:seq>
              <p:cTn id="4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Notification module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Notification module ensures drivers get proper notifications .</a:t>
            </a:r>
            <a:endParaRPr b="0" lang="en-IN" sz="2600" spc="-1" strike="noStrike">
              <a:latin typeface="Arial"/>
            </a:endParaRPr>
          </a:p>
          <a:p>
            <a:pPr marL="432000" indent="-32292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Blinking yellow light to mark the presence of SSB. So that vehicles could  slow down. </a:t>
            </a:r>
            <a:endParaRPr b="0" lang="en-IN" sz="2600" spc="-1" strike="noStrike">
              <a:latin typeface="Arial"/>
            </a:endParaRPr>
          </a:p>
          <a:p>
            <a:pPr marL="432000" indent="-32292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Red light will warn about the activated SSB.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60" name="CustomShape 3"/>
          <p:cNvSpPr/>
          <p:nvPr/>
        </p:nvSpPr>
        <p:spPr>
          <a:xfrm>
            <a:off x="6337080" y="599508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0" dur="indefinite" restart="never" nodeType="tmRoot">
          <p:childTnLst>
            <p:seq>
              <p:cTn id="5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Mechanical module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64" name="CustomShape 2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Mechanical modules consists of mechanical parts of SSB.</a:t>
            </a:r>
            <a:endParaRPr b="0" lang="en-IN" sz="2600" spc="-1" strike="noStrike">
              <a:latin typeface="Arial"/>
            </a:endParaRPr>
          </a:p>
          <a:p>
            <a:pPr marL="432000" indent="-32292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It consists of gears, which is to be rotated according to the signals from arduino to activate SSB.</a:t>
            </a:r>
            <a:endParaRPr b="0" lang="en-IN" sz="2600" spc="-1" strike="noStrike">
              <a:latin typeface="Arial"/>
            </a:endParaRPr>
          </a:p>
          <a:p>
            <a:pPr marL="432000" indent="-32292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Motors are placed which will rotate the gears  according to the signals.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65" name="CustomShape 3"/>
          <p:cNvSpPr/>
          <p:nvPr/>
        </p:nvSpPr>
        <p:spPr>
          <a:xfrm>
            <a:off x="6337080" y="599508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ustomShape 5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CustomShape 6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2" dur="indefinite" restart="never" nodeType="tmRoot">
          <p:childTnLst>
            <p:seq>
              <p:cTn id="5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CustomShape 1"/>
          <p:cNvSpPr/>
          <p:nvPr/>
        </p:nvSpPr>
        <p:spPr>
          <a:xfrm>
            <a:off x="457200" y="130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Use Case Diagram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70" name="CustomShape 2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1" name="CustomShape 3"/>
          <p:cNvSpPr/>
          <p:nvPr/>
        </p:nvSpPr>
        <p:spPr>
          <a:xfrm>
            <a:off x="6337080" y="599508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73" name="Google Shape;368;p1" descr=""/>
          <p:cNvPicPr/>
          <p:nvPr/>
        </p:nvPicPr>
        <p:blipFill>
          <a:blip r:embed="rId1"/>
          <a:stretch/>
        </p:blipFill>
        <p:spPr>
          <a:xfrm>
            <a:off x="723240" y="1376640"/>
            <a:ext cx="7697160" cy="4514040"/>
          </a:xfrm>
          <a:prstGeom prst="rect">
            <a:avLst/>
          </a:prstGeom>
          <a:ln>
            <a:noFill/>
          </a:ln>
        </p:spPr>
      </p:pic>
      <p:sp>
        <p:nvSpPr>
          <p:cNvPr id="374" name="CustomShape 5"/>
          <p:cNvSpPr/>
          <p:nvPr/>
        </p:nvSpPr>
        <p:spPr>
          <a:xfrm flipH="1" rot="1800">
            <a:off x="4862520" y="2229480"/>
            <a:ext cx="100152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000000"/>
                </a:solidFill>
                <a:latin typeface="Arial"/>
                <a:ea typeface="Arial"/>
              </a:rPr>
              <a:t>&lt;&lt;include&gt;&gt;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375" name="CustomShape 6"/>
          <p:cNvSpPr/>
          <p:nvPr/>
        </p:nvSpPr>
        <p:spPr>
          <a:xfrm>
            <a:off x="3515040" y="2950200"/>
            <a:ext cx="1347120" cy="33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000000"/>
                </a:solidFill>
                <a:latin typeface="Arial"/>
                <a:ea typeface="Arial"/>
              </a:rPr>
              <a:t>&lt;&lt;include&gt;&gt;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000" spc="-1" strike="noStrike">
              <a:latin typeface="Arial"/>
            </a:endParaRPr>
          </a:p>
        </p:txBody>
      </p:sp>
      <p:sp>
        <p:nvSpPr>
          <p:cNvPr id="376" name="CustomShape 7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4" dur="indefinite" restart="never" nodeType="tmRoot">
          <p:childTnLst>
            <p:seq>
              <p:cTn id="5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Use Case Specification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78" name="CustomShape 2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1" lang="en-IN" sz="2800" spc="-1" strike="noStrike">
                <a:solidFill>
                  <a:srgbClr val="000000"/>
                </a:solidFill>
                <a:latin typeface="Calibri"/>
                <a:ea typeface="Calibri"/>
              </a:rPr>
              <a:t>Use case ID : UC1.</a:t>
            </a:r>
            <a:endParaRPr b="0" lang="en-IN" sz="28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Use case name: Image capturing. 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Description : Images of vehicles are captured through camera and are used by arduino module for  recognising emergency vehicles.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Assumptions : Images are captured when vehicles  move before the camera and are always inputed to arduino for comparison.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79" name="CustomShape 3"/>
          <p:cNvSpPr/>
          <p:nvPr/>
        </p:nvSpPr>
        <p:spPr>
          <a:xfrm>
            <a:off x="6337440" y="599544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6" dur="indefinite" restart="never" nodeType="tmRoot">
          <p:childTnLst>
            <p:seq>
              <p:cTn id="5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457200" y="1332000"/>
            <a:ext cx="8228160" cy="547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Actors : Vehicles, sensors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Flow of events : Speed vehicles are captured by sensors and send to arduino module.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Pre-conditons : Capture images of vehicles.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Post-conditions : Always send image to arduino for processing.</a:t>
            </a:r>
            <a:endParaRPr b="0" lang="en-IN" sz="2600" spc="-1" strike="noStrike">
              <a:latin typeface="Arial"/>
            </a:endParaRPr>
          </a:p>
          <a:p>
            <a:pPr marL="432000" indent="-249120" algn="just">
              <a:lnSpc>
                <a:spcPct val="100000"/>
              </a:lnSpc>
              <a:spcBef>
                <a:spcPts val="1417"/>
              </a:spcBef>
            </a:pPr>
            <a:endParaRPr b="0" lang="en-IN" sz="2600" spc="-1" strike="noStrike"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4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8" dur="indefinite" restart="never" nodeType="tmRoot">
          <p:childTnLst>
            <p:seq>
              <p:cTn id="5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1" lang="en-IN" sz="2800" spc="-1" strike="noStrike">
                <a:solidFill>
                  <a:srgbClr val="000000"/>
                </a:solidFill>
                <a:latin typeface="Calibri"/>
                <a:ea typeface="Calibri"/>
              </a:rPr>
              <a:t>Use case ID : UC2</a:t>
            </a:r>
            <a:endParaRPr b="0" lang="en-IN" sz="28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Use case name : Speed measuring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Description : Speed of vehicles are measured and send to arduino for processing.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Assumptions : Speed of vehicles are measured and send to comparison.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8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9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0" dur="indefinite" restart="never" nodeType="tmRoot">
          <p:childTnLst>
            <p:seq>
              <p:cTn id="6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Actors : Vehicles, sensors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Flow of events : The speed of vehicles are detected by ultra sonic sensors and the value is inputted to arduino.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Pre-conditons : speed of all vehicles are computed.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Post-conditions : send for comparison.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91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2" dur="indefinite" restart="never" nodeType="tmRoot">
          <p:childTnLst>
            <p:seq>
              <p:cTn id="6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Shape 1"/>
          <p:cNvSpPr txBox="1"/>
          <p:nvPr/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Introduction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86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The problem faced in traffic by the traffic police and people has inspired the idea of SSB.</a:t>
            </a:r>
            <a:endParaRPr b="0" lang="en-IN" sz="2400" spc="-1" strike="noStrike">
              <a:latin typeface="Arial"/>
            </a:endParaRPr>
          </a:p>
          <a:p>
            <a:pPr marL="432000" indent="-32400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 </a:t>
            </a: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It is not just the speed breaker but a kind of automated traffic control system. </a:t>
            </a:r>
            <a:endParaRPr b="0" lang="en-IN" sz="2400" spc="-1" strike="noStrike">
              <a:latin typeface="Arial"/>
            </a:endParaRPr>
          </a:p>
          <a:p>
            <a:pPr marL="432000" indent="-32400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SSB is the product aimed to solve problems of systems like:</a:t>
            </a:r>
            <a:endParaRPr b="0" lang="en-IN" sz="2400" spc="-1" strike="noStrike">
              <a:latin typeface="Arial"/>
            </a:endParaRPr>
          </a:p>
          <a:p>
            <a:pPr marL="432000" indent="-324000" algn="just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Speed bump</a:t>
            </a:r>
            <a:endParaRPr b="0" lang="en-IN" sz="2000" spc="-1" strike="noStrike">
              <a:latin typeface="Arial"/>
            </a:endParaRPr>
          </a:p>
          <a:p>
            <a:pPr marL="432000" indent="-324000" algn="just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Speed table</a:t>
            </a:r>
            <a:endParaRPr b="0" lang="en-IN" sz="2000" spc="-1" strike="noStrike">
              <a:latin typeface="Arial"/>
            </a:endParaRPr>
          </a:p>
          <a:p>
            <a:pPr marL="432000" indent="-324000" algn="just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Speed cushion</a:t>
            </a:r>
            <a:endParaRPr b="0" lang="en-IN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Actibump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1" lang="en-IN" sz="2800" spc="-1" strike="noStrike">
                <a:solidFill>
                  <a:srgbClr val="000000"/>
                </a:solidFill>
                <a:latin typeface="Calibri"/>
                <a:ea typeface="Calibri"/>
              </a:rPr>
              <a:t>Use case ID : UC3</a:t>
            </a:r>
            <a:endParaRPr b="0" lang="en-IN" sz="28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Use case name : Arduino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Description : Readings from sensors reach here. Image recoginization and speed comparison are done here.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Assumptions : Signals to activat the SSB are send only when speed is above the limit.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95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7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4" dur="indefinite" restart="never" nodeType="tmRoot">
          <p:childTnLst>
            <p:seq>
              <p:cTn id="6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Actors :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Flow of events : If the image recoginised are emergency vehicles send to use case emergency vehicle else if speed is above limit signals are send for activating SSB.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Pre-conditons :Signals from camera should reach first then signals from ultra sonic sencors.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Post-conditions : If the values are above the saved values activate SSB.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99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6" dur="indefinite" restart="never" nodeType="tmRoot">
          <p:childTnLst>
            <p:seq>
              <p:cTn id="6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1" lang="en-IN" sz="2800" spc="-1" strike="noStrike">
                <a:solidFill>
                  <a:srgbClr val="000000"/>
                </a:solidFill>
                <a:latin typeface="Calibri"/>
                <a:ea typeface="Calibri"/>
              </a:rPr>
              <a:t>Use case ID : UC4</a:t>
            </a:r>
            <a:endParaRPr b="0" lang="en-IN" sz="28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Use case name : emergency vehicle.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Description : If the image recoginised to be emergency vehicle SSB should not be activated.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Assumptions : Activated when image is emergency vehicle.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403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8" dur="indefinite" restart="never" nodeType="tmRoot">
          <p:childTnLst>
            <p:seq>
              <p:cTn id="6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Actors :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Flow of events : When the vehicles identified as emergency vehicle signals send to not activate SSB 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Pre-conditons : Signals about emergency vehicle.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Post-conditions : Don’t activate SSB.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407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8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0" dur="indefinite" restart="never" nodeType="tmRoot">
          <p:childTnLst>
            <p:seq>
              <p:cTn id="7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1" lang="en-IN" sz="2800" spc="-1" strike="noStrike">
                <a:solidFill>
                  <a:srgbClr val="000000"/>
                </a:solidFill>
                <a:latin typeface="Calibri"/>
                <a:ea typeface="Calibri"/>
              </a:rPr>
              <a:t>Use case ID : UC5</a:t>
            </a:r>
            <a:endParaRPr b="0" lang="en-IN" sz="28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Use case name : Activate SSB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Description : Send signal to rise SSB when the speed is more.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Assumptions : Can only send activating signal when the speed is above the limit.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411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2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2" dur="indefinite" restart="never" nodeType="tmRoot">
          <p:childTnLst>
            <p:seq>
              <p:cTn id="7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Actors : SSB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Flow of events : Receive signal from arduino and send signal to rise SSB.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Pre-conditons : work when signal is received from arduino.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Post-conditions : Send signals to activate SSB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415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4" dur="indefinite" restart="never" nodeType="tmRoot">
          <p:childTnLst>
            <p:seq>
              <p:cTn id="7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 algn="just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1" lang="en-IN" sz="2800" spc="-1" strike="noStrike">
                <a:solidFill>
                  <a:srgbClr val="000000"/>
                </a:solidFill>
                <a:latin typeface="Calibri"/>
                <a:ea typeface="Calibri"/>
              </a:rPr>
              <a:t>Use case ID : UC6</a:t>
            </a:r>
            <a:endParaRPr b="0" lang="en-IN" sz="28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Use case name : Signal light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Description : gives warning to approaching drivers about the presence of SSB and whether it is active or not.</a:t>
            </a:r>
            <a:endParaRPr b="0" lang="en-IN" sz="2600" spc="-1" strike="noStrike">
              <a:latin typeface="Arial"/>
            </a:endParaRPr>
          </a:p>
          <a:p>
            <a:pPr marL="432000" indent="-323280" algn="just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Assumptions : Signal yellow light to indicate the presence, signal red when it is activated.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419" name="CustomShape 2"/>
          <p:cNvSpPr/>
          <p:nvPr/>
        </p:nvSpPr>
        <p:spPr>
          <a:xfrm>
            <a:off x="6337800" y="599580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0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1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2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6" dur="indefinite" restart="never" nodeType="tmRoot">
          <p:childTnLst>
            <p:seq>
              <p:cTn id="7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Actors : SSB</a:t>
            </a:r>
            <a:endParaRPr b="0" lang="en-IN" sz="26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Flow of events : Signal the yellow light always to indicate its presence. Turns red when SSB is activated.</a:t>
            </a:r>
            <a:endParaRPr b="0" lang="en-IN" sz="26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Pre-conditons : Always blink in yellow light to mark its presence.</a:t>
            </a:r>
            <a:endParaRPr b="0" lang="en-IN" sz="26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Noto Sans Symbols"/>
              <a:buChar char="●"/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Post-conditions : Turn red when SSB is activated by arduino.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6338160" y="599616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CustomShape 3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CustomShape 4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8" dur="indefinite" restart="never" nodeType="tmRoot">
          <p:childTnLst>
            <p:seq>
              <p:cTn id="7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Conclusion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28" name="CustomShape 2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algn="just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Calibri"/>
                <a:ea typeface="Calibri"/>
              </a:rPr>
              <a:t>Our prototype design of SSB is reliable in controlling the traffic in a smart way thus preventing stress for people and traffic police. In this project, we have introduced a model using affordable infrastructure and easy to use applications which, if implemented on a large scale can help us to prevent accidents and enable road safety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429" name="CustomShape 3"/>
          <p:cNvSpPr/>
          <p:nvPr/>
        </p:nvSpPr>
        <p:spPr>
          <a:xfrm>
            <a:off x="6337080" y="599508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0" dur="indefinite" restart="never" nodeType="tmRoot">
          <p:childTnLst>
            <p:seq>
              <p:cTn id="8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CustomShape 1"/>
          <p:cNvSpPr/>
          <p:nvPr/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Calibri"/>
              </a:rPr>
              <a:t>REFERENCES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33" name="CustomShape 2"/>
          <p:cNvSpPr/>
          <p:nvPr/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CustomShape 3"/>
          <p:cNvSpPr/>
          <p:nvPr/>
        </p:nvSpPr>
        <p:spPr>
          <a:xfrm>
            <a:off x="6337080" y="5995080"/>
            <a:ext cx="3743280" cy="88128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5" name="CustomShape 4"/>
          <p:cNvSpPr/>
          <p:nvPr/>
        </p:nvSpPr>
        <p:spPr>
          <a:xfrm>
            <a:off x="216000" y="-72000"/>
            <a:ext cx="503280" cy="1416240"/>
          </a:xfrm>
          <a:prstGeom prst="rect">
            <a:avLst/>
          </a:prstGeom>
          <a:solidFill>
            <a:srgbClr val="83caff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6" name="CustomShape 5"/>
          <p:cNvSpPr/>
          <p:nvPr/>
        </p:nvSpPr>
        <p:spPr>
          <a:xfrm>
            <a:off x="6337080" y="5995080"/>
            <a:ext cx="3743640" cy="881640"/>
          </a:xfrm>
          <a:custGeom>
            <a:avLst/>
            <a:gdLst/>
            <a:ahLst/>
            <a:rect l="l" t="t" r="r" b="b"/>
            <a:pathLst>
              <a:path w="10402" h="2452">
                <a:moveTo>
                  <a:pt x="2523" y="0"/>
                </a:moveTo>
                <a:lnTo>
                  <a:pt x="10401" y="0"/>
                </a:lnTo>
                <a:lnTo>
                  <a:pt x="7878" y="2451"/>
                </a:lnTo>
                <a:lnTo>
                  <a:pt x="0" y="2451"/>
                </a:lnTo>
                <a:lnTo>
                  <a:pt x="2523" y="0"/>
                </a:lnTo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2" dur="indefinite" restart="never" nodeType="tmRoot">
          <p:childTnLst>
            <p:seq>
              <p:cTn id="8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SimSun"/>
              </a:rPr>
              <a:t>SPEED BUMB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TextShape 2"/>
          <p:cNvSpPr txBox="1"/>
          <p:nvPr/>
        </p:nvSpPr>
        <p:spPr>
          <a:xfrm>
            <a:off x="457200" y="1174680"/>
            <a:ext cx="403812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 algn="just">
              <a:lnSpc>
                <a:spcPct val="100000"/>
              </a:lnSpc>
              <a:spcBef>
                <a:spcPts val="479"/>
              </a:spcBef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Speed bumps (or speed breakers) are the common name for a family of </a:t>
            </a:r>
            <a:r>
              <a:rPr b="0" lang="en-US" sz="2400" spc="-1" strike="noStrike" u="sng">
                <a:solidFill>
                  <a:srgbClr val="cc3300"/>
                </a:solidFill>
                <a:uFillTx/>
                <a:latin typeface="Times New Roman"/>
                <a:ea typeface="SimSun"/>
                <a:hlinkClick r:id="rId1"/>
              </a:rPr>
              <a:t>traffic </a:t>
            </a:r>
            <a:r>
              <a:rPr b="0" lang="en-US" sz="2400" spc="-1" strike="noStrike" u="sng">
                <a:solidFill>
                  <a:srgbClr val="cc3300"/>
                </a:solidFill>
                <a:uFillTx/>
                <a:latin typeface="Times New Roman"/>
                <a:ea typeface="SimSun"/>
                <a:hlinkClick r:id="rId2"/>
              </a:rPr>
              <a:t>calming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devices that use vertical deflection to slow motor-vehicle traffic in order to improve safety conditions. 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9" name="Content Placeholder 3" descr=""/>
          <p:cNvPicPr/>
          <p:nvPr/>
        </p:nvPicPr>
        <p:blipFill>
          <a:blip r:embed="rId3"/>
          <a:stretch/>
        </p:blipFill>
        <p:spPr>
          <a:xfrm>
            <a:off x="4685760" y="1546920"/>
            <a:ext cx="3962160" cy="3423600"/>
          </a:xfrm>
          <a:prstGeom prst="rect">
            <a:avLst/>
          </a:prstGeom>
          <a:ln w="9360">
            <a:noFill/>
          </a:ln>
        </p:spPr>
      </p:pic>
    </p:spTree>
  </p:cSld>
  <p:transition spd="slow">
    <p:wipe dir="l"/>
  </p:transition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Times New Roman"/>
              </a:rPr>
              <a:t>Pros </a:t>
            </a:r>
            <a:br/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TextShape 2"/>
          <p:cNvSpPr txBox="1"/>
          <p:nvPr/>
        </p:nvSpPr>
        <p:spPr>
          <a:xfrm>
            <a:off x="457200" y="1226520"/>
            <a:ext cx="4659120" cy="4952520"/>
          </a:xfrm>
          <a:prstGeom prst="rect">
            <a:avLst/>
          </a:prstGeom>
          <a:noFill/>
          <a:ln w="9360">
            <a:noFill/>
          </a:ln>
        </p:spPr>
        <p:txBody>
          <a:bodyPr>
            <a:normAutofit/>
          </a:bodyPr>
          <a:p>
            <a:pPr marL="343080" indent="-190080" algn="just"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Reduces speed.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Diverts traffic to another streets, which is positive if the traffic is diverted from a local to a collector arterial street.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Speed and volume changes tend to remain over time.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2" name="Google Shape;2097164;p1" descr=""/>
          <p:cNvPicPr/>
          <p:nvPr/>
        </p:nvPicPr>
        <p:blipFill>
          <a:blip r:embed="rId1"/>
          <a:stretch/>
        </p:blipFill>
        <p:spPr>
          <a:xfrm>
            <a:off x="6030000" y="1809720"/>
            <a:ext cx="2428560" cy="3238200"/>
          </a:xfrm>
          <a:prstGeom prst="rect">
            <a:avLst/>
          </a:prstGeom>
          <a:ln w="9360">
            <a:noFill/>
          </a:ln>
        </p:spPr>
      </p:pic>
    </p:spTree>
  </p:cSld>
  <p:transition spd="slow">
    <p:wipe dir="l"/>
  </p:transition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Times New Roman"/>
              </a:rPr>
              <a:t>PROS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TextShape 2"/>
          <p:cNvSpPr txBox="1"/>
          <p:nvPr/>
        </p:nvSpPr>
        <p:spPr>
          <a:xfrm>
            <a:off x="457200" y="1652040"/>
            <a:ext cx="8229240" cy="4123080"/>
          </a:xfrm>
          <a:prstGeom prst="rect">
            <a:avLst/>
          </a:prstGeom>
          <a:noFill/>
          <a:ln w="9360">
            <a:noFill/>
          </a:ln>
        </p:spPr>
        <p:txBody>
          <a:bodyPr/>
          <a:p>
            <a:pPr marL="343080" indent="-190080" algn="just"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190080" algn="just">
              <a:lnSpc>
                <a:spcPct val="100000"/>
              </a:lnSpc>
              <a:spcBef>
                <a:spcPts val="479"/>
              </a:spcBef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Potential to reduce accident rates.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Fewer citizen complaints.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Increased safety.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Residents usually report that they are effective and generally support them.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algn="just"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190080" algn="just"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wipe dir="l"/>
  </p:transition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Times New Roman"/>
              </a:rPr>
              <a:t>Cons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TextShape 2"/>
          <p:cNvSpPr txBox="1"/>
          <p:nvPr/>
        </p:nvSpPr>
        <p:spPr>
          <a:xfrm>
            <a:off x="457200" y="982440"/>
            <a:ext cx="8229240" cy="4892760"/>
          </a:xfrm>
          <a:prstGeom prst="rect">
            <a:avLst/>
          </a:prstGeom>
          <a:noFill/>
          <a:ln w="9360">
            <a:noFill/>
          </a:ln>
        </p:spPr>
        <p:txBody>
          <a:bodyPr>
            <a:normAutofit/>
          </a:bodyPr>
          <a:p>
            <a:pPr marL="343080" indent="-190080"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190080">
              <a:lnSpc>
                <a:spcPct val="100000"/>
              </a:lnSpc>
              <a:spcBef>
                <a:spcPts val="479"/>
              </a:spcBef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May divert traffic to other local streets thus moving the problem.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Large trucks, buses and emergency vehicles must pass over the humps at a low speed or risk possible loss of control.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Humps require signing and striping; some residents object to these signs and markings as unattractive.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Noise levels increase at the hump due to deceleration/acceleration and the noise of a vehicle going over the humps.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wipe dir="l"/>
  </p:transition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Arial"/>
                <a:ea typeface="SimSun"/>
              </a:rPr>
              <a:t>CONS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TextShape 2"/>
          <p:cNvSpPr txBox="1"/>
          <p:nvPr/>
        </p:nvSpPr>
        <p:spPr>
          <a:xfrm>
            <a:off x="457200" y="1855800"/>
            <a:ext cx="8229240" cy="4000680"/>
          </a:xfrm>
          <a:prstGeom prst="rect">
            <a:avLst/>
          </a:prstGeom>
          <a:noFill/>
          <a:ln w="9360"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Gutter running (swerving off road into gutter or sidewalk to avoid hump with some tires.)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Potential vehicle damage if  traversed at high speeds.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Longer emergency vehicle response times possible.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Additional program to administer.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Times New Roman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Initial construction and continuing maintenance costs.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190080"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190080"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wipe dir="l"/>
  </p:transition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Times New Roman"/>
                <a:ea typeface="SimSun"/>
              </a:rPr>
              <a:t>SPEED TABLE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TextShape 2"/>
          <p:cNvSpPr txBox="1"/>
          <p:nvPr/>
        </p:nvSpPr>
        <p:spPr>
          <a:xfrm>
            <a:off x="457200" y="1174680"/>
            <a:ext cx="403812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>
            <a:normAutofit/>
          </a:bodyPr>
          <a:p>
            <a:pPr algn="just">
              <a:lnSpc>
                <a:spcPct val="100000"/>
              </a:lnSpc>
              <a:spcBef>
                <a:spcPts val="479"/>
              </a:spcBef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Speed tables are midblock traffic calming devices that raise the entire wheelbase of a vehicle to reduce its traffic speed.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SimSun"/>
              </a:rPr>
              <a:t>Speed tables may be used on collector streets and/or transit and emergency response routes.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1" name="Content Placeholder 3" descr=""/>
          <p:cNvPicPr/>
          <p:nvPr/>
        </p:nvPicPr>
        <p:blipFill>
          <a:blip r:embed="rId1"/>
          <a:stretch/>
        </p:blipFill>
        <p:spPr>
          <a:xfrm>
            <a:off x="4761720" y="2475720"/>
            <a:ext cx="3809520" cy="2349000"/>
          </a:xfrm>
          <a:prstGeom prst="rect">
            <a:avLst/>
          </a:prstGeom>
          <a:ln w="9360">
            <a:noFill/>
          </a:ln>
        </p:spPr>
      </p:pic>
    </p:spTree>
  </p:cSld>
  <p:transition spd="slow">
    <p:wipe dir="l"/>
  </p:transition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Application>LibreOffice/6.1.2.1$Linux_X86_64 LibreOffice_project/10$Build-1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2018-11-05T09:48:52Z</dcterms:modified>
  <cp:revision>2</cp:revision>
  <dc:subject/>
  <dc:title/>
</cp:coreProperties>
</file>